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5" r:id="rId2"/>
    <p:sldId id="258" r:id="rId3"/>
    <p:sldId id="261" r:id="rId4"/>
    <p:sldId id="273" r:id="rId5"/>
    <p:sldId id="289" r:id="rId6"/>
    <p:sldId id="288" r:id="rId7"/>
    <p:sldId id="263" r:id="rId8"/>
    <p:sldId id="264" r:id="rId9"/>
    <p:sldId id="267" r:id="rId10"/>
    <p:sldId id="270" r:id="rId11"/>
    <p:sldId id="277" r:id="rId12"/>
    <p:sldId id="279" r:id="rId13"/>
    <p:sldId id="274" r:id="rId14"/>
    <p:sldId id="280" r:id="rId15"/>
    <p:sldId id="281" r:id="rId16"/>
    <p:sldId id="272" r:id="rId17"/>
    <p:sldId id="282" r:id="rId18"/>
    <p:sldId id="283" r:id="rId19"/>
    <p:sldId id="29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1152" autoAdjust="0"/>
  </p:normalViewPr>
  <p:slideViewPr>
    <p:cSldViewPr>
      <p:cViewPr>
        <p:scale>
          <a:sx n="83" d="100"/>
          <a:sy n="83" d="100"/>
        </p:scale>
        <p:origin x="354" y="-5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Экономичность массы</a:t>
            </a:r>
            <a:r>
              <a:rPr lang="ru-RU" baseline="0" dirty="0" smtClean="0"/>
              <a:t> для лепки</a:t>
            </a:r>
            <a:endParaRPr lang="ru-RU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4.8552698204473041E-2"/>
          <c:y val="2.5772474229590121E-2"/>
          <c:w val="0.49886844837753097"/>
          <c:h val="0.620052539207355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суперлегкая масса</c:v>
                </c:pt>
                <c:pt idx="1">
                  <c:v>полимерная глина</c:v>
                </c:pt>
                <c:pt idx="2">
                  <c:v>холодный фарфор</c:v>
                </c:pt>
                <c:pt idx="3">
                  <c:v>готовое сол.тесто</c:v>
                </c:pt>
                <c:pt idx="4">
                  <c:v>"зефирная масса"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149572056096361"/>
          <c:y val="0.11035598146752466"/>
          <c:w val="0.30692056130134809"/>
          <c:h val="0.87682393397730585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plotArea>
      <c:layout>
        <c:manualLayout>
          <c:layoutTarget val="inner"/>
          <c:xMode val="edge"/>
          <c:yMode val="edge"/>
          <c:x val="0.13756503098684342"/>
          <c:y val="6.4874273228900506E-2"/>
          <c:w val="0.76287183676714265"/>
          <c:h val="0.7522241928561327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axId val="81134336"/>
        <c:axId val="81150720"/>
      </c:barChart>
      <c:catAx>
        <c:axId val="81134336"/>
        <c:scaling>
          <c:orientation val="minMax"/>
        </c:scaling>
        <c:axPos val="b"/>
        <c:numFmt formatCode="General" sourceLinked="1"/>
        <c:tickLblPos val="nextTo"/>
        <c:crossAx val="81150720"/>
        <c:crosses val="autoZero"/>
        <c:auto val="1"/>
        <c:lblAlgn val="ctr"/>
        <c:lblOffset val="100"/>
      </c:catAx>
      <c:valAx>
        <c:axId val="81150720"/>
        <c:scaling>
          <c:orientation val="minMax"/>
        </c:scaling>
        <c:axPos val="l"/>
        <c:majorGridlines/>
        <c:numFmt formatCode="General" sourceLinked="1"/>
        <c:tickLblPos val="nextTo"/>
        <c:crossAx val="8113433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0421333782150242"/>
          <c:y val="0.11205966431080305"/>
          <c:w val="0.72233782847325967"/>
          <c:h val="0.886609351765874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8"/>
          <c:dPt>
            <c:idx val="0"/>
            <c:explosion val="0"/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0.83300000000000063</c:v>
                </c:pt>
                <c:pt idx="1">
                  <c:v>0.16700000000000001</c:v>
                </c:pt>
                <c:pt idx="2" formatCode="0%">
                  <c:v>0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0.25194</cdr:x>
      <cdr:y>0.51772</cdr:y>
    </cdr:from>
    <cdr:to>
      <cdr:x>0.57913</cdr:x>
      <cdr:y>0.74272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35832" y="2104008"/>
          <a:ext cx="19945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0.311</cdr:x>
      <cdr:y>0.44684</cdr:y>
    </cdr:from>
    <cdr:to>
      <cdr:x>0.52362</cdr:x>
      <cdr:y>0.61369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88496" y="1101034"/>
          <a:ext cx="1291101" cy="411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83,3 %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0.26866</cdr:x>
      <cdr:y>0.11538</cdr:y>
    </cdr:from>
    <cdr:to>
      <cdr:x>0.47761</cdr:x>
      <cdr:y>0.29695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96144" y="216024"/>
          <a:ext cx="1008112" cy="339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16,7%</a:t>
          </a:r>
          <a:endParaRPr lang="ru-RU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0D6F0-12D2-4AFD-96EE-A0A7034AC5DB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ACF25-F0ED-43DE-AEA5-002A471613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143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ACF25-F0ED-43DE-AEA5-002A471613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37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0AD2C5-418B-45FA-A1E1-D70441131D13}" type="datetimeFigureOut">
              <a:rPr lang="ru-RU" smtClean="0"/>
              <a:pPr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DE2A03C-6F95-4564-88AA-763D7C72E2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3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ay-flower.ru/pages/first-time-clay-flowers" TargetMode="External"/><Relationship Id="rId2" Type="http://schemas.openxmlformats.org/officeDocument/2006/relationships/hyperlink" Target="https://kopilka.rv.ua/flower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13576" cy="3888432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  <a:tabLst>
                <a:tab pos="110236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8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Муниципальное образовательное учреждение </a:t>
            </a:r>
            <a:b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дополнительного образования </a:t>
            </a:r>
            <a:b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Детско-юношеский центр Кольского района Мурманской области</a:t>
            </a:r>
            <a:b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  <a:cs typeface="Times New Roman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492896"/>
            <a:ext cx="7859216" cy="367240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Керамическая флористика</a:t>
            </a:r>
          </a:p>
          <a:p>
            <a:pPr marL="0" indent="0" algn="ctr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(из </a:t>
            </a: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опыта </a:t>
            </a: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реализации дополнительной </a:t>
            </a:r>
            <a:r>
              <a:rPr lang="ru-RU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общеразвивающей</a:t>
            </a: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программы </a:t>
            </a:r>
          </a:p>
          <a:p>
            <a:pPr marL="0" indent="0" algn="ctr">
              <a:buNone/>
            </a:pPr>
            <a:r>
              <a:rPr lang="ru-RU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Арт-проект</a:t>
            </a:r>
            <a:r>
              <a:rPr lang="ru-RU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r">
              <a:buNone/>
            </a:pP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ru-RU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Составитель:</a:t>
            </a:r>
          </a:p>
          <a:p>
            <a:pPr marL="0" indent="0" algn="r">
              <a:buNone/>
            </a:pPr>
            <a:r>
              <a:rPr lang="ru-RU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М.Л.Прыщикова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 algn="r">
              <a:buNone/>
            </a:pP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 дополнительного образования</a:t>
            </a:r>
          </a:p>
          <a:p>
            <a:pPr marL="0" indent="0" algn="ctr">
              <a:buNone/>
            </a:pPr>
            <a:endParaRPr lang="ru-RU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2018г.</a:t>
            </a:r>
            <a:endParaRPr lang="ru-RU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16832"/>
            <a:ext cx="1080120" cy="10801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1843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5852" y="1357298"/>
            <a:ext cx="6534957" cy="447533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Дополнительная общеобразовательная общеразвивающая программа</a:t>
            </a:r>
          </a:p>
          <a:p>
            <a:pPr marL="6858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«Арт-проект»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соответствует 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художественной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направленности.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Вид деятельности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декоративно-прикладное творчество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Возраст  учащихся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11-13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лет.      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Срок реализации программы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- 2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года.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Объем учебного времени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всего 360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час.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в том числе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1.г.о – 144ч.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Стартовый уровень.</a:t>
            </a:r>
          </a:p>
          <a:p>
            <a:pPr marL="6858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2-ой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г.о.-216ч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Базовый уровень.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98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9208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Новизна программы «Арт-проект»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132856"/>
            <a:ext cx="7848872" cy="2952328"/>
          </a:xfrm>
        </p:spPr>
        <p:txBody>
          <a:bodyPr/>
          <a:lstStyle/>
          <a:p>
            <a:pPr marL="6858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132856"/>
            <a:ext cx="35283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ЛЕПКА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5017" y="3252835"/>
            <a:ext cx="3528392" cy="7522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РИСОВАНИЕ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365104"/>
            <a:ext cx="35283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КОНСТРУИРОВАНИЕ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33743" y="2132856"/>
            <a:ext cx="374441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КЕРАМИЧЕСКАЯ ФЛОРИСТИКА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10883" y="3279792"/>
            <a:ext cx="3744416" cy="725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ВИТРАЖ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4365104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833743" y="4410823"/>
            <a:ext cx="3698697" cy="674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СТИМ_ПАНК</a:t>
            </a:r>
            <a:endParaRPr lang="ru-RU" sz="2800" b="1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4274858" y="2403957"/>
            <a:ext cx="51316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276772" y="3409427"/>
            <a:ext cx="481717" cy="3167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274858" y="4521224"/>
            <a:ext cx="450268" cy="3095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3890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Керамическая  флористика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/>
          <a:lstStyle/>
          <a:p>
            <a:pPr marL="68580" indent="0">
              <a:buNone/>
            </a:pPr>
            <a:r>
              <a:rPr lang="ru-RU" i="1" dirty="0" smtClean="0"/>
              <a:t>- искусство создания флористических композиций из полимерной глины.</a:t>
            </a:r>
            <a:endParaRPr lang="ru-RU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40968"/>
            <a:ext cx="1565003" cy="200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5229200"/>
            <a:ext cx="3185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дизайнер </a:t>
            </a:r>
            <a:r>
              <a:rPr lang="ru-RU" sz="2000" dirty="0" err="1" smtClean="0"/>
              <a:t>Казуко</a:t>
            </a:r>
            <a:r>
              <a:rPr lang="ru-RU" sz="2000" dirty="0" smtClean="0"/>
              <a:t> </a:t>
            </a:r>
            <a:r>
              <a:rPr lang="ru-RU" sz="2000" dirty="0" err="1" smtClean="0"/>
              <a:t>Мияй</a:t>
            </a:r>
            <a:r>
              <a:rPr lang="ru-RU" sz="2000" dirty="0" smtClean="0"/>
              <a:t>-  </a:t>
            </a:r>
            <a:endParaRPr lang="ru-RU" sz="2000" dirty="0"/>
          </a:p>
        </p:txBody>
      </p:sp>
      <p:pic>
        <p:nvPicPr>
          <p:cNvPr id="2052" name="Picture 4" descr="ÐÐ°ÑÑÐ¸Ð½ÐºÐ¸ Ð¿Ð¾ Ð·Ð°Ð¿ÑÐ¾ÑÑ Ð¿Ð¾Ð»Ð¸Ð¼ÐµÑÐ½Ð°Ñ Ð³Ð»Ð¸Ð½Ð° ÑÐ»ÐµÑ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12976"/>
            <a:ext cx="1798571" cy="179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5792" y="2780928"/>
            <a:ext cx="186982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5661248"/>
            <a:ext cx="447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основатель школы </a:t>
            </a:r>
            <a:r>
              <a:rPr lang="en-US" dirty="0" smtClean="0"/>
              <a:t>DECO </a:t>
            </a:r>
            <a:r>
              <a:rPr lang="en-US" dirty="0"/>
              <a:t>Clay Craft Academy</a:t>
            </a:r>
            <a:r>
              <a:rPr lang="ru-RU" dirty="0" smtClean="0"/>
              <a:t> </a:t>
            </a:r>
            <a:r>
              <a:rPr lang="ru-RU" dirty="0" err="1" smtClean="0"/>
              <a:t>Юкико</a:t>
            </a:r>
            <a:r>
              <a:rPr lang="ru-RU" dirty="0" smtClean="0"/>
              <a:t> </a:t>
            </a:r>
            <a:r>
              <a:rPr lang="ru-RU" dirty="0" err="1" smtClean="0"/>
              <a:t>Мияй</a:t>
            </a:r>
            <a:endParaRPr lang="ru-RU" dirty="0"/>
          </a:p>
        </p:txBody>
      </p:sp>
      <p:pic>
        <p:nvPicPr>
          <p:cNvPr id="11" name="Рисунок 10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1479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814458"/>
            <a:ext cx="2150971" cy="166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2500306"/>
            <a:ext cx="2457772" cy="215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1808" y="4572008"/>
            <a:ext cx="2489652" cy="186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2748909" cy="399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0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684" y="476673"/>
            <a:ext cx="2289515" cy="152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052736"/>
            <a:ext cx="2309226" cy="217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1141585"/>
            <a:ext cx="1970388" cy="159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924" t="11637" r="4941" b="36897"/>
          <a:stretch/>
        </p:blipFill>
        <p:spPr bwMode="auto">
          <a:xfrm>
            <a:off x="2214545" y="2637464"/>
            <a:ext cx="2789503" cy="17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1804" y="4071942"/>
            <a:ext cx="2114331" cy="172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0434" y="4643446"/>
            <a:ext cx="1968690" cy="1849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172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Этапы построения раздела «Керамическая флористика»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 этап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частично-поисковый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 этап - исследовательский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 этап - практический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 этап - проектная деятельность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549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Этап 1-частично-поисковый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4653136"/>
            <a:ext cx="5786478" cy="792088"/>
          </a:xfrm>
        </p:spPr>
        <p:txBody>
          <a:bodyPr>
            <a:normAutofit fontScale="25000" lnSpcReduction="20000"/>
          </a:bodyPr>
          <a:lstStyle/>
          <a:p>
            <a:pPr marL="6858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68580" indent="0" algn="ctr">
              <a:buNone/>
            </a:pPr>
            <a:r>
              <a:rPr lang="ru-RU" sz="9600" b="1" dirty="0" smtClean="0"/>
              <a:t>Сбор и обработка информации</a:t>
            </a:r>
          </a:p>
          <a:p>
            <a:endParaRPr lang="ru-RU" sz="74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68580" indent="0" algn="ctr">
              <a:buNone/>
            </a:pPr>
            <a:endParaRPr lang="ru-RU" sz="3300" dirty="0" smtClean="0"/>
          </a:p>
        </p:txBody>
      </p:sp>
      <p:sp>
        <p:nvSpPr>
          <p:cNvPr id="11" name="Стрелка вниз 10"/>
          <p:cNvSpPr/>
          <p:nvPr/>
        </p:nvSpPr>
        <p:spPr>
          <a:xfrm>
            <a:off x="1331640" y="2060848"/>
            <a:ext cx="1296144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/>
              <a:t>материал</a:t>
            </a:r>
            <a:endParaRPr lang="ru-RU" b="1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2627784" y="2060848"/>
            <a:ext cx="1296144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/>
              <a:t>инструменты</a:t>
            </a:r>
            <a:endParaRPr lang="ru-RU" b="1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3923928" y="2060848"/>
            <a:ext cx="1296144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/>
              <a:t>оборудование</a:t>
            </a:r>
            <a:endParaRPr lang="ru-RU" b="1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6372200" y="2060848"/>
            <a:ext cx="1296144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/>
              <a:t>н</a:t>
            </a:r>
            <a:r>
              <a:rPr lang="ru-RU" b="1" dirty="0" smtClean="0"/>
              <a:t>аглядные</a:t>
            </a:r>
          </a:p>
          <a:p>
            <a:pPr algn="ctr"/>
            <a:r>
              <a:rPr lang="ru-RU" b="1" dirty="0" smtClean="0"/>
              <a:t>пособия</a:t>
            </a:r>
            <a:endParaRPr lang="ru-RU" b="1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5148064" y="2060848"/>
            <a:ext cx="1296144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/>
              <a:t>т</a:t>
            </a:r>
            <a:r>
              <a:rPr lang="ru-RU" b="1" dirty="0" smtClean="0"/>
              <a:t>ехнологические приемы</a:t>
            </a:r>
            <a:endParaRPr lang="ru-RU" b="1" dirty="0"/>
          </a:p>
        </p:txBody>
      </p:sp>
      <p:pic>
        <p:nvPicPr>
          <p:cNvPr id="9" name="Рисунок 8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805264"/>
            <a:ext cx="648072" cy="648072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3427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Этап 2-исследовательский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323652"/>
            <a:ext cx="7209249" cy="3508977"/>
          </a:xfrm>
        </p:spPr>
        <p:txBody>
          <a:bodyPr/>
          <a:lstStyle/>
          <a:p>
            <a:pPr lvl="0"/>
            <a:endParaRPr lang="ru-RU" sz="4400" dirty="0"/>
          </a:p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55389" y="1340768"/>
            <a:ext cx="2979623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материал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86629" y="1340768"/>
            <a:ext cx="4555369" cy="175432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Пластичность</a:t>
            </a:r>
          </a:p>
          <a:p>
            <a:pPr lvl="0"/>
            <a:r>
              <a:rPr lang="ru-RU" dirty="0" smtClean="0"/>
              <a:t>Прочность</a:t>
            </a:r>
          </a:p>
          <a:p>
            <a:pPr lvl="0"/>
            <a:r>
              <a:rPr lang="ru-RU" dirty="0" smtClean="0"/>
              <a:t>Гигроскопичность</a:t>
            </a:r>
          </a:p>
          <a:p>
            <a:pPr lvl="0"/>
            <a:r>
              <a:rPr lang="ru-RU" dirty="0" smtClean="0"/>
              <a:t>Окрашивание</a:t>
            </a:r>
          </a:p>
          <a:p>
            <a:pPr lvl="0"/>
            <a:r>
              <a:rPr lang="ru-RU" dirty="0" smtClean="0"/>
              <a:t>Качество изготовления</a:t>
            </a:r>
          </a:p>
          <a:p>
            <a:pPr lvl="0"/>
            <a:r>
              <a:rPr lang="ru-RU" dirty="0" smtClean="0"/>
              <a:t>Экономичность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706782" y="3095094"/>
            <a:ext cx="3024336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</a:t>
            </a:r>
            <a:r>
              <a:rPr lang="ru-RU" b="1" dirty="0" smtClean="0"/>
              <a:t>нструменты, оборудование</a:t>
            </a:r>
            <a:endParaRPr lang="ru-RU" b="1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733033" y="4862812"/>
            <a:ext cx="3024336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т</a:t>
            </a:r>
            <a:r>
              <a:rPr lang="ru-RU" b="1" dirty="0" smtClean="0"/>
              <a:t>ехнологические приемы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86629" y="3212976"/>
            <a:ext cx="4572000" cy="1477328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lvl="0"/>
            <a:r>
              <a:rPr lang="ru-RU" dirty="0" smtClean="0"/>
              <a:t>Удобство в использовании</a:t>
            </a:r>
          </a:p>
          <a:p>
            <a:pPr lvl="0"/>
            <a:r>
              <a:rPr lang="ru-RU" dirty="0" smtClean="0"/>
              <a:t>Качество и точность обработанных поверхностей</a:t>
            </a:r>
          </a:p>
          <a:p>
            <a:pPr lvl="0"/>
            <a:r>
              <a:rPr lang="ru-RU" dirty="0" smtClean="0"/>
              <a:t>Производительность труда</a:t>
            </a:r>
          </a:p>
          <a:p>
            <a:pPr lvl="0"/>
            <a:r>
              <a:rPr lang="ru-RU" dirty="0" smtClean="0"/>
              <a:t>Экономическая эффективность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69998" y="4853612"/>
            <a:ext cx="4572000" cy="1477328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lvl="0"/>
            <a:r>
              <a:rPr lang="ru-RU" dirty="0" smtClean="0"/>
              <a:t>Последовательность</a:t>
            </a:r>
          </a:p>
          <a:p>
            <a:pPr lvl="0"/>
            <a:r>
              <a:rPr lang="ru-RU" dirty="0" smtClean="0"/>
              <a:t>Трудоемкость</a:t>
            </a:r>
          </a:p>
          <a:p>
            <a:pPr lvl="0"/>
            <a:r>
              <a:rPr lang="ru-RU" dirty="0" smtClean="0"/>
              <a:t>Качество результата каждой операции</a:t>
            </a:r>
          </a:p>
          <a:p>
            <a:pPr lvl="0"/>
            <a:r>
              <a:rPr lang="ru-RU" dirty="0" smtClean="0"/>
              <a:t>Инструменты и материалы</a:t>
            </a:r>
            <a:endParaRPr lang="ru-RU" dirty="0"/>
          </a:p>
        </p:txBody>
      </p:sp>
      <p:pic>
        <p:nvPicPr>
          <p:cNvPr id="11" name="Рисунок 10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5877272"/>
            <a:ext cx="648072" cy="648072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3340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592696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Сравнительный анализ видов пластичной массы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88771595"/>
              </p:ext>
            </p:extLst>
          </p:nvPr>
        </p:nvGraphicFramePr>
        <p:xfrm>
          <a:off x="683568" y="1340768"/>
          <a:ext cx="7848872" cy="511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385"/>
                <a:gridCol w="2798983"/>
                <a:gridCol w="648072"/>
                <a:gridCol w="648072"/>
                <a:gridCol w="576064"/>
                <a:gridCol w="648072"/>
                <a:gridCol w="648072"/>
                <a:gridCol w="648072"/>
                <a:gridCol w="720080"/>
              </a:tblGrid>
              <a:tr h="581496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свойства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8744">
                <a:tc gridSpan="2"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пластичность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Гигро-скопичность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прочность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окрашивание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экономичность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липкость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качество изготовления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Суперлегкая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масса 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Готовое соленое тесто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Полимерная глина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Холодный фарфор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40040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«Зефирная масса»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5" name="Рисунок 4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658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35937315"/>
              </p:ext>
            </p:extLst>
          </p:nvPr>
        </p:nvGraphicFramePr>
        <p:xfrm>
          <a:off x="827584" y="692696"/>
          <a:ext cx="748883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15616" y="3933056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 smtClean="0"/>
              <a:t>Стоимость товара  - за 150-200 гр.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Суперлегкая масса -     120-180 руб.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Холодный фарфор -      150 руб.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Полимерная глина-         300 руб.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Готовое соленое тесто -140 руб.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«Зефирная масса»-       200-250 руб.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603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1636" y="764704"/>
            <a:ext cx="7024744" cy="31310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Материалы и инструменты</a:t>
            </a:r>
            <a:endParaRPr lang="ru-RU" sz="2400" b="1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8438" y="2708920"/>
            <a:ext cx="1457306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013176"/>
            <a:ext cx="2520280" cy="25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1872208" cy="139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77072"/>
            <a:ext cx="1396781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247931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2936"/>
            <a:ext cx="193767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564904"/>
            <a:ext cx="2592288" cy="15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08776" y="58856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873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024744" cy="79208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Этап 3-практический</a:t>
            </a:r>
            <a:endParaRPr lang="ru-RU" sz="24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91928" cy="242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412776"/>
            <a:ext cx="2448272" cy="18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05064"/>
            <a:ext cx="2395149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2025903" cy="317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308" r="24403" b="15445"/>
          <a:stretch/>
        </p:blipFill>
        <p:spPr bwMode="auto">
          <a:xfrm>
            <a:off x="3275856" y="5157192"/>
            <a:ext cx="2408049" cy="100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2253355" cy="203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73016"/>
            <a:ext cx="2695569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571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764704"/>
            <a:ext cx="6777317" cy="5067925"/>
          </a:xfrm>
        </p:spPr>
        <p:txBody>
          <a:bodyPr/>
          <a:lstStyle/>
          <a:p>
            <a:pPr marL="68580" indent="0" algn="ctr">
              <a:buNone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Творческие работы учащихся 1 года обучения</a:t>
            </a:r>
          </a:p>
          <a:p>
            <a:pPr algn="ctr"/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88840"/>
            <a:ext cx="261389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36912"/>
            <a:ext cx="244827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209377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0673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Творческие работы учащихся 2 года обучения</a:t>
            </a:r>
            <a:endParaRPr lang="ru-RU" sz="2800" b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8487" y="1741913"/>
            <a:ext cx="1810402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00808"/>
            <a:ext cx="2716078" cy="23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09120"/>
            <a:ext cx="2482654" cy="1861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23919" y="4200819"/>
            <a:ext cx="1849814" cy="2466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8607" y="1824634"/>
            <a:ext cx="1815802" cy="203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5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391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Наши проекты</a:t>
            </a:r>
            <a:endParaRPr lang="ru-RU" sz="2800" b="1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89040"/>
            <a:ext cx="2643024" cy="2358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2620317" cy="2227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7"/>
            <a:ext cx="2592288" cy="2173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19" y="1352016"/>
            <a:ext cx="2546835" cy="214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04864"/>
            <a:ext cx="2880320" cy="2441251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630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764704"/>
            <a:ext cx="270671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2778009" cy="3724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5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043493" y="5786910"/>
            <a:ext cx="72124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3096344" cy="2624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9652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068960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Наши достижения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32563798"/>
              </p:ext>
            </p:extLst>
          </p:nvPr>
        </p:nvGraphicFramePr>
        <p:xfrm>
          <a:off x="1403649" y="4221088"/>
          <a:ext cx="352839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21088"/>
            <a:ext cx="2568285" cy="192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756078627"/>
              </p:ext>
            </p:extLst>
          </p:nvPr>
        </p:nvGraphicFramePr>
        <p:xfrm>
          <a:off x="2051720" y="1556792"/>
          <a:ext cx="482453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123728" y="7647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Уровень усвоения программного обучения за 2017-18 </a:t>
            </a:r>
            <a:r>
              <a:rPr lang="ru-RU" b="1" dirty="0" err="1" smtClean="0"/>
              <a:t>уч.год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3671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772816"/>
            <a:ext cx="7128908" cy="4536504"/>
          </a:xfr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endParaRPr lang="ru-RU" i="1" dirty="0" smtClean="0"/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Громов, С. Экономика : сб. ст. / С. Громов, Н. Тихонов, Т. Глушкова. - М. : ЭКСМО, 2001. - 230 с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Гуреева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Е. Цветы ручной работы. Уроки и мастер-классы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[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электронный ресурс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]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 учебное пособие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Е.Гуреева-М.,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2018-Режим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доступа: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https://kopilka.rv.ua/flowers/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дата обращения -05.09.2018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68580" indent="0">
              <a:buNone/>
            </a:pPr>
            <a:endParaRPr lang="ru-RU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Керамическая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флористика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[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электронный ресурс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]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:учебное пособие-М.,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2018-Режим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доступа: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http://www.clay-flower.ru/pages/first-time-clay-flowers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дата обращения -07.09.2018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6858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Королёва Е.Полевые цветы из полимерной глины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Е.Королёва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М.: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FlowerArtClub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,2015.-178с.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>
              <a:buNone/>
            </a:pP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Харламов И. Ф.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Педагогика: Курс лекций. 4-е изд.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И. Ф. Харламов-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М.-Просвещение, 1999.-218с.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D:\ДДДЮЮЮЦЦЦ\Дипломы.благодар, эмблемы, объявления\афиши, эмблемы\эмблемы ДЮЦ\Копия ДЮЦ эмблема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6" y="5733256"/>
            <a:ext cx="720079" cy="68822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966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2191</TotalTime>
  <Words>424</Words>
  <Application>Microsoft Office PowerPoint</Application>
  <PresentationFormat>Экран (4:3)</PresentationFormat>
  <Paragraphs>144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Остин</vt:lpstr>
      <vt:lpstr>         Муниципальное образовательное учреждение  дополнительного образования  Детско-юношеский центр Кольского района Мурманской области      </vt:lpstr>
      <vt:lpstr>Слайд 2</vt:lpstr>
      <vt:lpstr>Новизна программы «Арт-проект»</vt:lpstr>
      <vt:lpstr>Керамическая  флористика</vt:lpstr>
      <vt:lpstr>Слайд 5</vt:lpstr>
      <vt:lpstr>Слайд 6</vt:lpstr>
      <vt:lpstr>Этапы построения раздела «Керамическая флористика»</vt:lpstr>
      <vt:lpstr>Этап 1-частично-поисковый</vt:lpstr>
      <vt:lpstr>Этап 2-исследовательский</vt:lpstr>
      <vt:lpstr>Сравнительный анализ видов пластичной массы</vt:lpstr>
      <vt:lpstr>Слайд 11</vt:lpstr>
      <vt:lpstr>Материалы и инструменты</vt:lpstr>
      <vt:lpstr>Этап 3-практический</vt:lpstr>
      <vt:lpstr>Слайд 14</vt:lpstr>
      <vt:lpstr>Творческие работы учащихся 2 года обучения</vt:lpstr>
      <vt:lpstr>Наши проекты</vt:lpstr>
      <vt:lpstr>Слайд 17</vt:lpstr>
      <vt:lpstr>   Наши достижения</vt:lpstr>
      <vt:lpstr>Литература</vt:lpstr>
    </vt:vector>
  </TitlesOfParts>
  <Company>ABYSS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образовательное   учреждение   дополнительного  образования  детей  Детско-юношеский  центр  администрации  муниципального образования  Кольский  район  Мурманской  области</dc:title>
  <dc:creator>Interfector</dc:creator>
  <cp:lastModifiedBy>CYC</cp:lastModifiedBy>
  <cp:revision>99</cp:revision>
  <dcterms:created xsi:type="dcterms:W3CDTF">2018-09-04T18:47:26Z</dcterms:created>
  <dcterms:modified xsi:type="dcterms:W3CDTF">2019-02-01T09:03:24Z</dcterms:modified>
</cp:coreProperties>
</file>